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8" r:id="rId4"/>
    <p:sldMasterId id="2147483926" r:id="rId5"/>
    <p:sldMasterId id="2147483964" r:id="rId6"/>
    <p:sldMasterId id="2147483974" r:id="rId7"/>
    <p:sldMasterId id="2147484089" r:id="rId8"/>
    <p:sldMasterId id="2147484110" r:id="rId9"/>
    <p:sldMasterId id="2147484121" r:id="rId10"/>
    <p:sldMasterId id="2147484195" r:id="rId11"/>
    <p:sldMasterId id="2147484205" r:id="rId12"/>
    <p:sldMasterId id="2147484226" r:id="rId13"/>
  </p:sldMasterIdLst>
  <p:notesMasterIdLst>
    <p:notesMasterId r:id="rId19"/>
  </p:notesMasterIdLst>
  <p:handoutMasterIdLst>
    <p:handoutMasterId r:id="rId20"/>
  </p:handoutMasterIdLst>
  <p:sldIdLst>
    <p:sldId id="1020" r:id="rId14"/>
    <p:sldId id="1076" r:id="rId15"/>
    <p:sldId id="1081" r:id="rId16"/>
    <p:sldId id="1080" r:id="rId17"/>
    <p:sldId id="1078" r:id="rId18"/>
  </p:sldIdLst>
  <p:sldSz cx="9144000" cy="5143500" type="screen16x9"/>
  <p:notesSz cx="7010400" cy="9236075"/>
  <p:defaultTextStyle>
    <a:defPPr>
      <a:defRPr lang="en-US"/>
    </a:defPPr>
    <a:lvl1pPr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1pPr>
    <a:lvl2pPr marL="4572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2pPr>
    <a:lvl3pPr marL="9144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3pPr>
    <a:lvl4pPr marL="13716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4pPr>
    <a:lvl5pPr marL="18288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5pPr>
    <a:lvl6pPr marL="22860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6pPr>
    <a:lvl7pPr marL="27432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7pPr>
    <a:lvl8pPr marL="32004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8pPr>
    <a:lvl9pPr marL="36576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21">
          <p15:clr>
            <a:srgbClr val="A4A3A4"/>
          </p15:clr>
        </p15:guide>
        <p15:guide id="2" orient="horz" pos="1740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872">
          <p15:clr>
            <a:srgbClr val="A4A3A4"/>
          </p15:clr>
        </p15:guide>
        <p15:guide id="5" orient="horz" pos="546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1614">
          <p15:clr>
            <a:srgbClr val="A4A3A4"/>
          </p15:clr>
        </p15:guide>
        <p15:guide id="8" pos="287">
          <p15:clr>
            <a:srgbClr val="A4A3A4"/>
          </p15:clr>
        </p15:guide>
        <p15:guide id="9" pos="5471">
          <p15:clr>
            <a:srgbClr val="A4A3A4"/>
          </p15:clr>
        </p15:guide>
        <p15:guide id="10" pos="2046">
          <p15:clr>
            <a:srgbClr val="A4A3A4"/>
          </p15:clr>
        </p15:guide>
        <p15:guide id="11" pos="3771">
          <p15:clr>
            <a:srgbClr val="A4A3A4"/>
          </p15:clr>
        </p15:guide>
        <p15:guide id="12" pos="1986">
          <p15:clr>
            <a:srgbClr val="A4A3A4"/>
          </p15:clr>
        </p15:guide>
        <p15:guide id="13" pos="2016">
          <p15:clr>
            <a:srgbClr val="A4A3A4"/>
          </p15:clr>
        </p15:guide>
        <p15:guide id="14" pos="3714">
          <p15:clr>
            <a:srgbClr val="A4A3A4"/>
          </p15:clr>
        </p15:guide>
        <p15:guide id="15" pos="37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99FF"/>
    <a:srgbClr val="D12E32"/>
    <a:srgbClr val="012757"/>
    <a:srgbClr val="018BBB"/>
    <a:srgbClr val="004977"/>
    <a:srgbClr val="0B0D32"/>
    <a:srgbClr val="0D132D"/>
    <a:srgbClr val="69889B"/>
    <a:srgbClr val="00071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02" autoAdjust="0"/>
    <p:restoredTop sz="85662" autoAdjust="0"/>
  </p:normalViewPr>
  <p:slideViewPr>
    <p:cSldViewPr snapToGrid="0">
      <p:cViewPr varScale="1">
        <p:scale>
          <a:sx n="133" d="100"/>
          <a:sy n="133" d="100"/>
        </p:scale>
        <p:origin x="1584" y="192"/>
      </p:cViewPr>
      <p:guideLst>
        <p:guide orient="horz" pos="2921"/>
        <p:guide orient="horz" pos="1740"/>
        <p:guide orient="horz" pos="323"/>
        <p:guide orient="horz" pos="872"/>
        <p:guide orient="horz" pos="546"/>
        <p:guide orient="horz" pos="700"/>
        <p:guide orient="horz" pos="1614"/>
        <p:guide pos="287"/>
        <p:guide pos="5471"/>
        <p:guide pos="2046"/>
        <p:guide pos="3771"/>
        <p:guide pos="1986"/>
        <p:guide pos="2016"/>
        <p:guide pos="3714"/>
        <p:guide pos="3743"/>
      </p:guideLst>
    </p:cSldViewPr>
  </p:slideViewPr>
  <p:outlineViewPr>
    <p:cViewPr>
      <p:scale>
        <a:sx n="33" d="100"/>
        <a:sy n="33" d="100"/>
      </p:scale>
      <p:origin x="-1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44" y="-108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41" y="3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4F46D-C73C-4651-8E1B-3DCC27CFCA0E}" type="datetimeFigureOut">
              <a:rPr lang="en-US" smtClean="0">
                <a:latin typeface="Arial"/>
              </a:rPr>
              <a:t>5/20/18</a:t>
            </a:fld>
            <a:endParaRPr lang="en-US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772527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41" y="8772527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A893A-97E4-4589-A97F-1EFFDA47A8DE}" type="slidenum">
              <a:rPr lang="en-US" smtClean="0">
                <a:latin typeface="Arial"/>
              </a:r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5221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 smtClean="0">
                <a:latin typeface="Humnst777 BT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 smtClean="0">
                <a:latin typeface="Humnst777 BT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5450" y="692150"/>
            <a:ext cx="6159500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668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 smtClean="0">
                <a:latin typeface="Humnst777 BT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772668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fld id="{045F2116-4EF3-D643-A9AF-099EE1764A49}" type="slidenum">
              <a:rPr lang="en-US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65286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1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6706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has worked with Swift</a:t>
            </a:r>
            <a:r>
              <a:rPr lang="en-US" baseline="0" dirty="0"/>
              <a:t> before?</a:t>
            </a:r>
            <a:endParaRPr lang="en-US" dirty="0"/>
          </a:p>
          <a:p>
            <a:r>
              <a:rPr lang="en-US" dirty="0"/>
              <a:t>Use for all four platforms</a:t>
            </a:r>
          </a:p>
          <a:p>
            <a:r>
              <a:rPr lang="en-US" dirty="0"/>
              <a:t>Objective</a:t>
            </a:r>
            <a:r>
              <a:rPr lang="en-US" baseline="0" dirty="0"/>
              <a:t> C </a:t>
            </a:r>
            <a:r>
              <a:rPr lang="mr-IN" baseline="0" dirty="0"/>
              <a:t>–</a:t>
            </a:r>
            <a:r>
              <a:rPr lang="en-US" baseline="0" dirty="0"/>
              <a:t> can have hybrid codebase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2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02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has worked with Swift</a:t>
            </a:r>
            <a:r>
              <a:rPr lang="en-US" baseline="0" dirty="0"/>
              <a:t> before?</a:t>
            </a:r>
            <a:endParaRPr lang="en-US" dirty="0"/>
          </a:p>
          <a:p>
            <a:r>
              <a:rPr lang="en-US" dirty="0"/>
              <a:t>Use for all four platforms</a:t>
            </a:r>
          </a:p>
          <a:p>
            <a:r>
              <a:rPr lang="en-US" dirty="0"/>
              <a:t>Objective</a:t>
            </a:r>
            <a:r>
              <a:rPr lang="en-US" baseline="0" dirty="0"/>
              <a:t> C </a:t>
            </a:r>
            <a:r>
              <a:rPr lang="mr-IN" baseline="0" dirty="0"/>
              <a:t>–</a:t>
            </a:r>
            <a:r>
              <a:rPr lang="en-US" baseline="0" dirty="0"/>
              <a:t> can have hybrid codebase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3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7865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Approaching</a:t>
            </a:r>
            <a:r>
              <a:rPr lang="en-US" baseline="0" dirty="0"/>
              <a:t> the three year mark with Swift</a:t>
            </a:r>
          </a:p>
          <a:p>
            <a:r>
              <a:rPr lang="en-US" baseline="0" dirty="0"/>
              <a:t>Remarkable how quickly become One of ten most popular programming language despite how new it is and the ongoing rapid changes as compared to other language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TIOBE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0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Fast evolving not great for stack overflow.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4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7089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</a:t>
            </a:r>
            <a:r>
              <a:rPr lang="en-US" baseline="0" dirty="0"/>
              <a:t> not intended to be comprehensive, just get you warmed up with some of the more common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5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6391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i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i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07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6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647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6482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29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28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5292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95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849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374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7977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9725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60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95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840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22222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414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2447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889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36374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" y="109728"/>
            <a:ext cx="5376672" cy="60333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0F1B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4500" y="6261100"/>
            <a:ext cx="2540000" cy="4445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tint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58380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134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317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16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233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" y="109728"/>
            <a:ext cx="5376672" cy="60333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0F1B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4500" y="6261100"/>
            <a:ext cx="2540000" cy="4445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tint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96656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8" y="4781358"/>
            <a:ext cx="1147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3C1C6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412" y="4781439"/>
            <a:ext cx="1802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928E97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28E97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5" y="4780594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9766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100"/>
            <a:ext cx="2540000" cy="4445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22222">
                  <a:tint val="75000"/>
                </a:srgbClr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68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38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02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5175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37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2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890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.jpeg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3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7220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7" r:id="rId2"/>
    <p:sldLayoutId id="2147483914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tle_Background_Grey.jpg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983098" y="4781358"/>
            <a:ext cx="1147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3C1C6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Confidential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7171412" y="4781439"/>
            <a:ext cx="1802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928E97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28E97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5" y="4780594"/>
            <a:ext cx="762837" cy="265507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8570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30" r:id="rId3"/>
    <p:sldLayoutId id="2147484231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6245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4092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9579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7" r:id="rId2"/>
    <p:sldLayoutId id="2147483978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749592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2" r:id="rId2"/>
    <p:sldLayoutId id="2147484093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3707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77690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4" r:id="rId2"/>
    <p:sldLayoutId id="2147484125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6175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6" r:id="rId1"/>
    <p:sldLayoutId id="2147484197" r:id="rId2"/>
    <p:sldLayoutId id="2147484198" r:id="rId3"/>
    <p:sldLayoutId id="2147484232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97074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8" r:id="rId2"/>
    <p:sldLayoutId id="2147484209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utterstock_273728438_flip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28" y="46759"/>
            <a:ext cx="8977745" cy="5049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906588"/>
            <a:ext cx="6340475" cy="4572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  <a:t>iOS Programming</a:t>
            </a:r>
            <a:br>
              <a:rPr lang="en-US" sz="4800" b="1" dirty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</a:br>
            <a:r>
              <a:rPr lang="en-US" sz="3200" dirty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  <a:t>John Crowson &amp; Chris </a:t>
            </a:r>
            <a:r>
              <a:rPr lang="en-US" sz="3200" dirty="0" err="1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  <a:t>Longe</a:t>
            </a:r>
            <a:endParaRPr lang="en-US" sz="3200" dirty="0">
              <a:solidFill>
                <a:schemeClr val="tx2"/>
              </a:solidFill>
              <a:latin typeface="Century Gothic" panose="020B0502020202020204" pitchFamily="34" charset="0"/>
              <a:cs typeface="Arial"/>
            </a:endParaRPr>
          </a:p>
        </p:txBody>
      </p:sp>
      <p:sp>
        <p:nvSpPr>
          <p:cNvPr id="3" name="AutoShape 2" descr="https://knowledgelink.kdc.capitalone.com/kl/livelink.exe/1206424305/Logo-Icons-C1-203px.jpg?func=doc.Fetch&amp;nodeid=1206424305"/>
          <p:cNvSpPr>
            <a:spLocks noChangeAspect="1" noChangeArrowheads="1"/>
          </p:cNvSpPr>
          <p:nvPr/>
        </p:nvSpPr>
        <p:spPr bwMode="auto">
          <a:xfrm>
            <a:off x="235874" y="-95077"/>
            <a:ext cx="299258" cy="29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7" tIns="44889" rIns="89777" bIns="44889" numCol="1" anchor="t" anchorCtr="0" compatLnSpc="1">
            <a:prstTxWarp prst="textNoShape">
              <a:avLst/>
            </a:prstTxWarp>
          </a:bodyPr>
          <a:lstStyle/>
          <a:p>
            <a:endParaRPr lang="en-US" sz="1375" dirty="0">
              <a:latin typeface="Arial"/>
            </a:endParaRPr>
          </a:p>
        </p:txBody>
      </p:sp>
      <p:sp>
        <p:nvSpPr>
          <p:cNvPr id="6" name="AutoShape 4" descr="https://knowledgelink.kdc.capitalone.com/kl/livelink.exe/1206424305/Logo-Icons-C1-203px.jpg?func=doc.Fetch&amp;nodeid=1206424305"/>
          <p:cNvSpPr>
            <a:spLocks noChangeAspect="1" noChangeArrowheads="1"/>
          </p:cNvSpPr>
          <p:nvPr/>
        </p:nvSpPr>
        <p:spPr bwMode="auto">
          <a:xfrm>
            <a:off x="385503" y="54553"/>
            <a:ext cx="299258" cy="29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7" tIns="44889" rIns="89777" bIns="44889" numCol="1" anchor="t" anchorCtr="0" compatLnSpc="1">
            <a:prstTxWarp prst="textNoShape">
              <a:avLst/>
            </a:prstTxWarp>
          </a:bodyPr>
          <a:lstStyle/>
          <a:p>
            <a:endParaRPr lang="en-US" sz="1375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01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026" y="78371"/>
            <a:ext cx="7513944" cy="603336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n-lt"/>
              </a:rPr>
              <a:t>Agenda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F03F5E-6EE4-EB40-B1E4-A4CA56FB40F4}"/>
              </a:ext>
            </a:extLst>
          </p:cNvPr>
          <p:cNvSpPr txBox="1">
            <a:spLocks/>
          </p:cNvSpPr>
          <p:nvPr/>
        </p:nvSpPr>
        <p:spPr>
          <a:xfrm>
            <a:off x="1925931" y="1073615"/>
            <a:ext cx="5138134" cy="20967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>
                <a:solidFill>
                  <a:srgbClr val="0F1B4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The Swift programming language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Quiz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Build notes app using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Xcode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Pair programming!</a:t>
            </a:r>
          </a:p>
        </p:txBody>
      </p:sp>
    </p:spTree>
    <p:extLst>
      <p:ext uri="{BB962C8B-B14F-4D97-AF65-F5344CB8AC3E}">
        <p14:creationId xmlns:p14="http://schemas.microsoft.com/office/powerpoint/2010/main" val="524928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28" y="1897546"/>
            <a:ext cx="7513944" cy="603336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n-lt"/>
              </a:rPr>
              <a:t>Swift is a new programming language for iOS,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macOS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watchOS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, and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tvOS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app development.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500" t="33763" r="8913" b="33628"/>
          <a:stretch/>
        </p:blipFill>
        <p:spPr>
          <a:xfrm>
            <a:off x="1143000" y="3240157"/>
            <a:ext cx="7185972" cy="119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7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Swift Evolution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749299" y="2684114"/>
            <a:ext cx="605395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49299" y="252304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33576" y="2152511"/>
            <a:ext cx="877163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Jun 2014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48505" y="2152511"/>
            <a:ext cx="867545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Sep 2014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8418" y="2152511"/>
            <a:ext cx="877163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Jun 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83289" y="2152510"/>
            <a:ext cx="87876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Dec 2015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8291" y="2152509"/>
            <a:ext cx="867545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Sep 2016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87390" y="2128228"/>
            <a:ext cx="938077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Late 2017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95928" y="252304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67390" y="254590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99812" y="254590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39203" y="2519626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57539" y="254590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15516" y="2919873"/>
            <a:ext cx="513281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09869" y="2919019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1.0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482456" y="2919019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18179" y="2919019"/>
            <a:ext cx="1208984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57519" y="2913764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3.0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75855" y="2920947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4.0</a:t>
            </a:r>
          </a:p>
        </p:txBody>
      </p:sp>
    </p:spTree>
    <p:extLst>
      <p:ext uri="{BB962C8B-B14F-4D97-AF65-F5344CB8AC3E}">
        <p14:creationId xmlns:p14="http://schemas.microsoft.com/office/powerpoint/2010/main" val="1774452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227619"/>
            <a:ext cx="9307630" cy="1274949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3200" dirty="0">
                <a:solidFill>
                  <a:schemeClr val="tx1"/>
                </a:solidFill>
                <a:latin typeface="+mj-lt"/>
              </a:rPr>
              <a:t>Getting our feet wet with Swift:</a:t>
            </a:r>
            <a:br>
              <a:rPr lang="en-US" sz="3200" dirty="0">
                <a:solidFill>
                  <a:schemeClr val="tx1"/>
                </a:solidFill>
                <a:latin typeface="+mj-lt"/>
              </a:rPr>
            </a:br>
            <a:br>
              <a:rPr lang="en-US" sz="3200" dirty="0">
                <a:solidFill>
                  <a:schemeClr val="tx1"/>
                </a:solidFill>
                <a:latin typeface="+mj-lt"/>
              </a:rPr>
            </a:br>
            <a:r>
              <a:rPr lang="en-US" sz="3200" dirty="0" err="1">
                <a:solidFill>
                  <a:schemeClr val="tx1"/>
                </a:solidFill>
                <a:latin typeface="+mj-lt"/>
              </a:rPr>
              <a:t>Xcode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 -&gt; “Get started with a new playground”</a:t>
            </a:r>
          </a:p>
        </p:txBody>
      </p:sp>
    </p:spTree>
    <p:extLst>
      <p:ext uri="{BB962C8B-B14F-4D97-AF65-F5344CB8AC3E}">
        <p14:creationId xmlns:p14="http://schemas.microsoft.com/office/powerpoint/2010/main" val="1593007379"/>
      </p:ext>
    </p:extLst>
  </p:cSld>
  <p:clrMapOvr>
    <a:masterClrMapping/>
  </p:clrMapOvr>
</p:sld>
</file>

<file path=ppt/theme/theme1.xml><?xml version="1.0" encoding="utf-8"?>
<a:theme xmlns:a="http://schemas.openxmlformats.org/drawingml/2006/main" name="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9_Gray Content">
  <a:themeElements>
    <a:clrScheme name="Capital One Alternat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3A6F"/>
      </a:accent1>
      <a:accent2>
        <a:srgbClr val="00AB39"/>
      </a:accent2>
      <a:accent3>
        <a:srgbClr val="A12830"/>
      </a:accent3>
      <a:accent4>
        <a:srgbClr val="FFE512"/>
      </a:accent4>
      <a:accent5>
        <a:srgbClr val="C41E99"/>
      </a:accent5>
      <a:accent6>
        <a:srgbClr val="FF5C00"/>
      </a:accent6>
      <a:hlink>
        <a:srgbClr val="003A6F"/>
      </a:hlink>
      <a:folHlink>
        <a:srgbClr val="A1283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5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7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8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5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6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F765A2C23723498E505C15CB3371DF" ma:contentTypeVersion="5" ma:contentTypeDescription="Create a new document." ma:contentTypeScope="" ma:versionID="c09825d4fb7e5164cf193eef10e271e3">
  <xsd:schema xmlns:xsd="http://www.w3.org/2001/XMLSchema" xmlns:xs="http://www.w3.org/2001/XMLSchema" xmlns:p="http://schemas.microsoft.com/office/2006/metadata/properties" xmlns:ns3="7a0d43b6-d71c-4a4d-b107-b5e92c569ec8" xmlns:ns4="df4e7202-e92b-4b56-a542-031da6ecea9e" targetNamespace="http://schemas.microsoft.com/office/2006/metadata/properties" ma:root="true" ma:fieldsID="5e6257cc6fa1fe09a8a757fa3ec272e6" ns3:_="" ns4:_="">
    <xsd:import namespace="7a0d43b6-d71c-4a4d-b107-b5e92c569ec8"/>
    <xsd:import namespace="df4e7202-e92b-4b56-a542-031da6ecea9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d43b6-d71c-4a4d-b107-b5e92c569e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e7202-e92b-4b56-a542-031da6ecea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011E68-CD0C-47CD-8908-4E79F90A5D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89D17B-3B91-4FB7-965D-E173476800E0}">
  <ds:schemaRefs>
    <ds:schemaRef ds:uri="http://www.w3.org/XML/1998/namespace"/>
    <ds:schemaRef ds:uri="df4e7202-e92b-4b56-a542-031da6ecea9e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7a0d43b6-d71c-4a4d-b107-b5e92c569ec8"/>
  </ds:schemaRefs>
</ds:datastoreItem>
</file>

<file path=customXml/itemProps3.xml><?xml version="1.0" encoding="utf-8"?>
<ds:datastoreItem xmlns:ds="http://schemas.openxmlformats.org/officeDocument/2006/customXml" ds:itemID="{937B25A2-11A9-4866-80E0-C813722BD7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0d43b6-d71c-4a4d-b107-b5e92c569ec8"/>
    <ds:schemaRef ds:uri="df4e7202-e92b-4b56-a542-031da6ecea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128801</TotalTime>
  <Words>165</Words>
  <Application>Microsoft Macintosh PowerPoint</Application>
  <PresentationFormat>On-screen Show (16:9)</PresentationFormat>
  <Paragraphs>38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5</vt:i4>
      </vt:variant>
    </vt:vector>
  </HeadingPairs>
  <TitlesOfParts>
    <vt:vector size="21" baseType="lpstr">
      <vt:lpstr>ＭＳ Ｐゴシック</vt:lpstr>
      <vt:lpstr>Arial</vt:lpstr>
      <vt:lpstr>Calibri</vt:lpstr>
      <vt:lpstr>Century Gothic</vt:lpstr>
      <vt:lpstr>Humnst777 BT</vt:lpstr>
      <vt:lpstr>Mangal</vt:lpstr>
      <vt:lpstr>Gray Content</vt:lpstr>
      <vt:lpstr>1_Gray Content</vt:lpstr>
      <vt:lpstr>4_Gray Content</vt:lpstr>
      <vt:lpstr>5_Gray Content</vt:lpstr>
      <vt:lpstr>15_Gray Content</vt:lpstr>
      <vt:lpstr>17_Gray Content</vt:lpstr>
      <vt:lpstr>18_Gray Content</vt:lpstr>
      <vt:lpstr>25_Gray Content</vt:lpstr>
      <vt:lpstr>26_Gray Content</vt:lpstr>
      <vt:lpstr>29_Gray Content</vt:lpstr>
      <vt:lpstr>iOS Programming John Crowson &amp; Chris Longe</vt:lpstr>
      <vt:lpstr>Agenda</vt:lpstr>
      <vt:lpstr>Swift is a new programming language for iOS, macOS, watchOS, and tvOS app development.</vt:lpstr>
      <vt:lpstr>Swift Evolution</vt:lpstr>
      <vt:lpstr>Getting our feet wet with Swift:  Xcode -&gt; “Get started with a new playground”</vt:lpstr>
    </vt:vector>
  </TitlesOfParts>
  <Company>Capital One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John Polk</dc:creator>
  <cp:lastModifiedBy>Crowson, John</cp:lastModifiedBy>
  <cp:revision>2720</cp:revision>
  <cp:lastPrinted>2016-09-08T16:46:36Z</cp:lastPrinted>
  <dcterms:created xsi:type="dcterms:W3CDTF">2011-04-04T20:41:21Z</dcterms:created>
  <dcterms:modified xsi:type="dcterms:W3CDTF">2018-05-21T12:27:15Z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lassification Level">
    <vt:lpwstr>Confidential</vt:lpwstr>
  </property>
  <property fmtid="{D5CDD505-2E9C-101B-9397-08002B2CF9AE}" pid="3" name="ContentTypeId">
    <vt:lpwstr>0x010100E0F765A2C23723498E505C15CB3371DF</vt:lpwstr>
  </property>
</Properties>
</file>